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3"/>
  </p:notesMasterIdLst>
  <p:sldIdLst>
    <p:sldId id="256" r:id="rId2"/>
    <p:sldId id="257" r:id="rId3"/>
    <p:sldId id="258" r:id="rId4"/>
    <p:sldId id="259" r:id="rId5"/>
    <p:sldId id="260" r:id="rId6"/>
    <p:sldId id="262" r:id="rId7"/>
    <p:sldId id="263" r:id="rId8"/>
    <p:sldId id="268" r:id="rId9"/>
    <p:sldId id="267" r:id="rId10"/>
    <p:sldId id="271" r:id="rId11"/>
    <p:sldId id="272" r:id="rId12"/>
    <p:sldId id="273" r:id="rId13"/>
    <p:sldId id="274" r:id="rId14"/>
    <p:sldId id="275" r:id="rId15"/>
    <p:sldId id="276" r:id="rId16"/>
    <p:sldId id="282" r:id="rId17"/>
    <p:sldId id="277" r:id="rId18"/>
    <p:sldId id="278" r:id="rId19"/>
    <p:sldId id="279" r:id="rId20"/>
    <p:sldId id="280" r:id="rId21"/>
    <p:sldId id="281"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3920" autoAdjust="0"/>
    <p:restoredTop sz="94673" autoAdjust="0"/>
  </p:normalViewPr>
  <p:slideViewPr>
    <p:cSldViewPr snapToGrid="0">
      <p:cViewPr varScale="1">
        <p:scale>
          <a:sx n="103" d="100"/>
          <a:sy n="103" d="100"/>
        </p:scale>
        <p:origin x="138"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FA1D8A86-1FAC-40D0-82FE-6E0F952EE418}" type="datetimeFigureOut">
              <a:rPr lang="en-US" smtClean="0"/>
              <a:t>8/18/2015</a:t>
            </a:fld>
            <a:endParaRPr lang="en-US"/>
          </a:p>
        </p:txBody>
      </p:sp>
      <p:sp>
        <p:nvSpPr>
          <p:cNvPr id="4" name="Slide Image Placeholder 3"/>
          <p:cNvSpPr>
            <a:spLocks noGrp="1" noRot="1" noChangeAspect="1"/>
          </p:cNvSpPr>
          <p:nvPr>
            <p:ph type="sldImg" idx="2"/>
          </p:nvPr>
        </p:nvSpPr>
        <p:spPr>
          <a:xfrm>
            <a:off x="425450" y="692150"/>
            <a:ext cx="6159500"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496908B3-E498-4655-8012-F300373FCECE}" type="slidenum">
              <a:rPr lang="en-US" smtClean="0"/>
              <a:t>‹#›</a:t>
            </a:fld>
            <a:endParaRPr lang="en-US"/>
          </a:p>
        </p:txBody>
      </p:sp>
    </p:spTree>
    <p:extLst>
      <p:ext uri="{BB962C8B-B14F-4D97-AF65-F5344CB8AC3E}">
        <p14:creationId xmlns:p14="http://schemas.microsoft.com/office/powerpoint/2010/main" val="1631060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 title of my presentation is…</a:t>
            </a:r>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1</a:t>
            </a:fld>
            <a:endParaRPr lang="en-US"/>
          </a:p>
        </p:txBody>
      </p:sp>
    </p:spTree>
    <p:extLst>
      <p:ext uri="{BB962C8B-B14F-4D97-AF65-F5344CB8AC3E}">
        <p14:creationId xmlns:p14="http://schemas.microsoft.com/office/powerpoint/2010/main" val="2684672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Interviews are</a:t>
            </a:r>
            <a:r>
              <a:rPr lang="en-US" baseline="0" dirty="0" smtClean="0"/>
              <a:t> an essential source of evidence because most case studies are about human affairs or actions. My in-depth, semi-structured interviews will take the form of conversations in which I will attempt to probe deeply to secure vivid and detail accounts of personal experiences of the participants with the goal of answering my research questions. (Rendition – Interpretation). Because the proposed study is part of a larger Randomized Control Trial, Mixed Methods Study of the MIHOW program…</a:t>
            </a:r>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13</a:t>
            </a:fld>
            <a:endParaRPr lang="en-US"/>
          </a:p>
        </p:txBody>
      </p:sp>
    </p:spTree>
    <p:extLst>
      <p:ext uri="{BB962C8B-B14F-4D97-AF65-F5344CB8AC3E}">
        <p14:creationId xmlns:p14="http://schemas.microsoft.com/office/powerpoint/2010/main" val="632418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2</a:t>
            </a:fld>
            <a:endParaRPr lang="en-US"/>
          </a:p>
        </p:txBody>
      </p:sp>
    </p:spTree>
    <p:extLst>
      <p:ext uri="{BB962C8B-B14F-4D97-AF65-F5344CB8AC3E}">
        <p14:creationId xmlns:p14="http://schemas.microsoft.com/office/powerpoint/2010/main" val="2713150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we have the “so what” question. What problem exists that justifies this study?</a:t>
            </a:r>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3</a:t>
            </a:fld>
            <a:endParaRPr lang="en-US"/>
          </a:p>
        </p:txBody>
      </p:sp>
    </p:spTree>
    <p:extLst>
      <p:ext uri="{BB962C8B-B14F-4D97-AF65-F5344CB8AC3E}">
        <p14:creationId xmlns:p14="http://schemas.microsoft.com/office/powerpoint/2010/main" val="1345559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part of a study is its conceptual framework:</a:t>
            </a:r>
            <a:r>
              <a:rPr lang="en-US" baseline="0" dirty="0" smtClean="0"/>
              <a:t> assumptions, expectations, beliefs, and theories that inform the study. My knowledge comes from the literature, but also from personal experience. Acknowledge that I can be viewed as an outsider because I do not speak with the same accent and my current education and employment circumstances may be different than theirs.</a:t>
            </a:r>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6</a:t>
            </a:fld>
            <a:endParaRPr lang="en-US"/>
          </a:p>
        </p:txBody>
      </p:sp>
    </p:spTree>
    <p:extLst>
      <p:ext uri="{BB962C8B-B14F-4D97-AF65-F5344CB8AC3E}">
        <p14:creationId xmlns:p14="http://schemas.microsoft.com/office/powerpoint/2010/main" val="3967392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Aspects of my personal life in terms of receiving community support and resources provide context for this study as well: Head Start &amp; Pell</a:t>
            </a:r>
            <a:r>
              <a:rPr lang="en-US" baseline="0" dirty="0" smtClean="0"/>
              <a:t> Grant.</a:t>
            </a:r>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7</a:t>
            </a:fld>
            <a:endParaRPr lang="en-US"/>
          </a:p>
        </p:txBody>
      </p:sp>
    </p:spTree>
    <p:extLst>
      <p:ext uri="{BB962C8B-B14F-4D97-AF65-F5344CB8AC3E}">
        <p14:creationId xmlns:p14="http://schemas.microsoft.com/office/powerpoint/2010/main" val="48728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 to use SJF to provide a more complete understanding of the factors that perpetuate</a:t>
            </a:r>
            <a:r>
              <a:rPr lang="en-US" baseline="0" dirty="0" smtClean="0"/>
              <a:t> social injustices while responding to such injustices through advocating collective action toward social change. In line with SJF, plan to use R.K. Greenleaf’s Servant Leadership philosophy as a frame for this proposed research because it…</a:t>
            </a:r>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8</a:t>
            </a:fld>
            <a:endParaRPr lang="en-US"/>
          </a:p>
        </p:txBody>
      </p:sp>
    </p:spTree>
    <p:extLst>
      <p:ext uri="{BB962C8B-B14F-4D97-AF65-F5344CB8AC3E}">
        <p14:creationId xmlns:p14="http://schemas.microsoft.com/office/powerpoint/2010/main" val="360671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10</a:t>
            </a:fld>
            <a:endParaRPr lang="en-US"/>
          </a:p>
        </p:txBody>
      </p:sp>
    </p:spTree>
    <p:extLst>
      <p:ext uri="{BB962C8B-B14F-4D97-AF65-F5344CB8AC3E}">
        <p14:creationId xmlns:p14="http://schemas.microsoft.com/office/powerpoint/2010/main" val="1438630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environment</a:t>
            </a:r>
            <a:r>
              <a:rPr lang="en-US" baseline="0" dirty="0" smtClean="0"/>
              <a:t> in which this proposed study takes place is in two rural regions of WV where people are especially vulnerable to economic marginalization and poverty.</a:t>
            </a:r>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11</a:t>
            </a:fld>
            <a:endParaRPr lang="en-US"/>
          </a:p>
        </p:txBody>
      </p:sp>
    </p:spTree>
    <p:extLst>
      <p:ext uri="{BB962C8B-B14F-4D97-AF65-F5344CB8AC3E}">
        <p14:creationId xmlns:p14="http://schemas.microsoft.com/office/powerpoint/2010/main" val="2348380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interview at least 10 participants for my study.</a:t>
            </a:r>
            <a:endParaRPr lang="en-US" dirty="0"/>
          </a:p>
        </p:txBody>
      </p:sp>
      <p:sp>
        <p:nvSpPr>
          <p:cNvPr id="4" name="Slide Number Placeholder 3"/>
          <p:cNvSpPr>
            <a:spLocks noGrp="1"/>
          </p:cNvSpPr>
          <p:nvPr>
            <p:ph type="sldNum" sz="quarter" idx="10"/>
          </p:nvPr>
        </p:nvSpPr>
        <p:spPr/>
        <p:txBody>
          <a:bodyPr/>
          <a:lstStyle/>
          <a:p>
            <a:fld id="{496908B3-E498-4655-8012-F300373FCECE}" type="slidenum">
              <a:rPr lang="en-US" smtClean="0"/>
              <a:t>12</a:t>
            </a:fld>
            <a:endParaRPr lang="en-US"/>
          </a:p>
        </p:txBody>
      </p:sp>
    </p:spTree>
    <p:extLst>
      <p:ext uri="{BB962C8B-B14F-4D97-AF65-F5344CB8AC3E}">
        <p14:creationId xmlns:p14="http://schemas.microsoft.com/office/powerpoint/2010/main" val="3272581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1F1A00-6263-4F1B-9B5C-616570741F27}" type="datetime1">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1EE1-3A67-494F-B272-CE001CE1AE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E2CFC-80A2-49A7-9D15-A8DA555B4D44}" type="datetime1">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1EE1-3A67-494F-B272-CE001CE1AE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C6CD6-0E01-4EDE-B222-1E6EE877ED8A}" type="datetime1">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1EE1-3A67-494F-B272-CE001CE1AE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F0DB7-0F25-4A9A-86BC-CC1BA495D453}" type="datetime1">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1EE1-3A67-494F-B272-CE001CE1AE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164E9-2C2D-440E-AEE1-50EB9465E695}" type="datetime1">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1EE1-3A67-494F-B272-CE001CE1AE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029558-C4E6-41DD-8F8B-70C7938BDD64}" type="datetime1">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81EE1-3A67-494F-B272-CE001CE1AE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129A61-EA59-4C4B-9221-D1B99A267F10}" type="datetime1">
              <a:rPr lang="en-US" smtClean="0"/>
              <a:t>8/18/2015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81EE1-3A67-494F-B272-CE001CE1AE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E92726-48BB-446B-8CC0-E262293AD879}" type="datetime1">
              <a:rPr lang="en-US" smtClean="0"/>
              <a:t>8/18/2015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66184-0D0A-4A5C-A73F-92B4B5E59B0C}" type="datetime1">
              <a:rPr lang="en-US" smtClean="0"/>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81EE1-3A67-494F-B272-CE001CE1AE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20C34-694A-409E-BA3B-D7618642BCDD}" type="datetime1">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81EE1-3A67-494F-B272-CE001CE1AEBA}"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B81CE19-F916-4D95-B3A2-D734A91CFA9E}" type="datetime1">
              <a:rPr lang="en-US" smtClean="0"/>
              <a:t>8/18/2015</a:t>
            </a:fld>
            <a:endParaRPr lang="en-US"/>
          </a:p>
        </p:txBody>
      </p:sp>
      <p:sp>
        <p:nvSpPr>
          <p:cNvPr id="9" name="Slide Number Placeholder 8"/>
          <p:cNvSpPr>
            <a:spLocks noGrp="1"/>
          </p:cNvSpPr>
          <p:nvPr>
            <p:ph type="sldNum" sz="quarter" idx="11"/>
          </p:nvPr>
        </p:nvSpPr>
        <p:spPr/>
        <p:txBody>
          <a:bodyPr/>
          <a:lstStyle/>
          <a:p>
            <a:fld id="{6C181EE1-3A67-494F-B272-CE001CE1AEB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C181EE1-3A67-494F-B272-CE001CE1AEBA}"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6290EF94-B0F5-4009-8D50-04EB83B1B0EA}" type="datetime1">
              <a:rPr lang="en-US" smtClean="0"/>
              <a:t>8/18/2015</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wpr.org/press-room/press-releases/washington-dc-ranks-highest-for-women2019s-employment-and-earnings-west-virginia-ranks-lowest" TargetMode="External"/><Relationship Id="rId2" Type="http://schemas.openxmlformats.org/officeDocument/2006/relationships/hyperlink" Target="http://www.iwpr.org/publications/pubs/the-status-of-women-and-girls-in-west-virgin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1452"/>
            <a:ext cx="9144000" cy="1819021"/>
          </a:xfrm>
        </p:spPr>
        <p:txBody>
          <a:bodyPr>
            <a:normAutofit fontScale="90000"/>
          </a:bodyPr>
          <a:lstStyle/>
          <a:p>
            <a:r>
              <a:rPr lang="en-US" sz="4000" dirty="0" smtClean="0"/>
              <a:t>Strength-based Home Visitation: The Leadership Experiences of Rural Appalachian Women</a:t>
            </a:r>
            <a:endParaRPr lang="en-US" sz="4000" dirty="0"/>
          </a:p>
        </p:txBody>
      </p:sp>
      <p:sp>
        <p:nvSpPr>
          <p:cNvPr id="3" name="Subtitle 2"/>
          <p:cNvSpPr>
            <a:spLocks noGrp="1"/>
          </p:cNvSpPr>
          <p:nvPr>
            <p:ph type="subTitle" idx="1"/>
          </p:nvPr>
        </p:nvSpPr>
        <p:spPr>
          <a:xfrm>
            <a:off x="1524000" y="2919234"/>
            <a:ext cx="9144000" cy="3129498"/>
          </a:xfrm>
        </p:spPr>
        <p:txBody>
          <a:bodyPr>
            <a:normAutofit fontScale="85000" lnSpcReduction="20000"/>
          </a:bodyPr>
          <a:lstStyle/>
          <a:p>
            <a:r>
              <a:rPr lang="en-US" dirty="0" smtClean="0"/>
              <a:t>A Prospectus </a:t>
            </a:r>
          </a:p>
          <a:p>
            <a:r>
              <a:rPr lang="en-US" dirty="0" smtClean="0"/>
              <a:t>Presentation</a:t>
            </a:r>
          </a:p>
          <a:p>
            <a:endParaRPr lang="en-US" dirty="0" smtClean="0"/>
          </a:p>
          <a:p>
            <a:r>
              <a:rPr lang="en-US" dirty="0" smtClean="0"/>
              <a:t>By Kathy J. Bialk</a:t>
            </a:r>
          </a:p>
          <a:p>
            <a:endParaRPr lang="en-US" dirty="0"/>
          </a:p>
          <a:p>
            <a:r>
              <a:rPr lang="en-US" dirty="0" smtClean="0"/>
              <a:t>August 21, 2015</a:t>
            </a:r>
          </a:p>
          <a:p>
            <a:endParaRPr lang="en-US" dirty="0"/>
          </a:p>
          <a:p>
            <a:r>
              <a:rPr lang="en-US" dirty="0" smtClean="0"/>
              <a:t>Committee Chair: Linda </a:t>
            </a:r>
            <a:r>
              <a:rPr lang="en-US" dirty="0" err="1" smtClean="0"/>
              <a:t>Spatig</a:t>
            </a:r>
            <a:r>
              <a:rPr lang="en-US" dirty="0" smtClean="0"/>
              <a:t>, Ed. D.</a:t>
            </a:r>
          </a:p>
          <a:p>
            <a:r>
              <a:rPr lang="en-US" dirty="0" smtClean="0"/>
              <a:t>L. Eric Lassiter, Ph. D.</a:t>
            </a:r>
          </a:p>
          <a:p>
            <a:r>
              <a:rPr lang="en-US" dirty="0" smtClean="0"/>
              <a:t>Eugenia Damron, Ed. D.</a:t>
            </a:r>
          </a:p>
          <a:p>
            <a:r>
              <a:rPr lang="en-US" dirty="0" smtClean="0"/>
              <a:t>Mary Beth Reynolds, Ph. D.</a:t>
            </a:r>
          </a:p>
          <a:p>
            <a:endParaRPr lang="en-US" dirty="0"/>
          </a:p>
        </p:txBody>
      </p:sp>
    </p:spTree>
    <p:extLst>
      <p:ext uri="{BB962C8B-B14F-4D97-AF65-F5344CB8AC3E}">
        <p14:creationId xmlns:p14="http://schemas.microsoft.com/office/powerpoint/2010/main" val="1440167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 Design</a:t>
            </a:r>
            <a:endParaRPr lang="en-US" dirty="0"/>
          </a:p>
        </p:txBody>
      </p:sp>
      <p:sp>
        <p:nvSpPr>
          <p:cNvPr id="3" name="Content Placeholder 2"/>
          <p:cNvSpPr>
            <a:spLocks noGrp="1"/>
          </p:cNvSpPr>
          <p:nvPr>
            <p:ph idx="1"/>
          </p:nvPr>
        </p:nvSpPr>
        <p:spPr/>
        <p:txBody>
          <a:bodyPr>
            <a:normAutofit fontScale="92500"/>
          </a:bodyPr>
          <a:lstStyle/>
          <a:p>
            <a:r>
              <a:rPr lang="en-US" dirty="0" smtClean="0"/>
              <a:t>Because I plan to examine how women play leadership roles in a strength-based home visiting program in which women serve women, as well as how these women come to recognize and use their strengths in key areas of family, health, education, employment, and community, a </a:t>
            </a:r>
            <a:r>
              <a:rPr lang="en-US" u="sng" dirty="0" smtClean="0"/>
              <a:t>phenomenological and qualitative  case study design </a:t>
            </a:r>
            <a:r>
              <a:rPr lang="en-US" dirty="0" smtClean="0"/>
              <a:t>will be used for the proposed study</a:t>
            </a:r>
          </a:p>
          <a:p>
            <a:r>
              <a:rPr lang="en-US" dirty="0"/>
              <a:t>Phenomenological</a:t>
            </a:r>
          </a:p>
          <a:p>
            <a:pPr lvl="1"/>
            <a:r>
              <a:rPr lang="en-US" dirty="0"/>
              <a:t>Involves inquiry to understand the meanings of events and interactions to ordinary people in particular situations (Bogdan &amp; Biklen, 2007; Creswell, 2009)</a:t>
            </a:r>
          </a:p>
          <a:p>
            <a:r>
              <a:rPr lang="en-US" dirty="0" smtClean="0"/>
              <a:t>Qualitative Case Study Design</a:t>
            </a:r>
          </a:p>
          <a:p>
            <a:pPr lvl="1"/>
            <a:r>
              <a:rPr lang="en-US" dirty="0" smtClean="0"/>
              <a:t>Facilitates the exploration of a phenomenon within its natural context using a variety of data sources and allows for multiple facets of a phenomenon to be revealed and understood (Baxter &amp; Jack, 2008)</a:t>
            </a:r>
          </a:p>
          <a:p>
            <a:r>
              <a:rPr lang="en-US" dirty="0" smtClean="0"/>
              <a:t>Will be used to answer “how” and “why” questions, and the aim is to include contextual conditions because they are relevant to the phenomenon under study (Yin, 2013)</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10</a:t>
            </a:fld>
            <a:endParaRPr lang="en-US"/>
          </a:p>
        </p:txBody>
      </p:sp>
    </p:spTree>
    <p:extLst>
      <p:ext uri="{BB962C8B-B14F-4D97-AF65-F5344CB8AC3E}">
        <p14:creationId xmlns:p14="http://schemas.microsoft.com/office/powerpoint/2010/main" val="3853587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 Setting</a:t>
            </a:r>
            <a:endParaRPr lang="en-US" dirty="0"/>
          </a:p>
        </p:txBody>
      </p:sp>
      <p:sp>
        <p:nvSpPr>
          <p:cNvPr id="3" name="Content Placeholder 2"/>
          <p:cNvSpPr>
            <a:spLocks noGrp="1"/>
          </p:cNvSpPr>
          <p:nvPr>
            <p:ph idx="1"/>
          </p:nvPr>
        </p:nvSpPr>
        <p:spPr/>
        <p:txBody>
          <a:bodyPr/>
          <a:lstStyle/>
          <a:p>
            <a:r>
              <a:rPr lang="en-US" dirty="0" smtClean="0"/>
              <a:t>Rural West Virginia</a:t>
            </a:r>
          </a:p>
          <a:p>
            <a:pPr lvl="1"/>
            <a:r>
              <a:rPr lang="en-US" dirty="0" smtClean="0"/>
              <a:t>Blue Lake (pseudonym) site located in a family health center in a small coal town in the south central region of West Virginia</a:t>
            </a:r>
          </a:p>
          <a:p>
            <a:pPr lvl="1"/>
            <a:r>
              <a:rPr lang="en-US" dirty="0" smtClean="0"/>
              <a:t>Mountain Ridge (pseudonym) site located at a nonprofit faith-based agency that supports low income families in the southern region of West Virginia</a:t>
            </a:r>
          </a:p>
          <a:p>
            <a:r>
              <a:rPr lang="en-US" dirty="0" smtClean="0"/>
              <a:t>The regions where the MIHOW sites are located are especially vulnerable to economic marginalization and poverty (Hess et al., 2013)</a:t>
            </a:r>
          </a:p>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11</a:t>
            </a:fld>
            <a:endParaRPr lang="en-US"/>
          </a:p>
        </p:txBody>
      </p:sp>
    </p:spTree>
    <p:extLst>
      <p:ext uri="{BB962C8B-B14F-4D97-AF65-F5344CB8AC3E}">
        <p14:creationId xmlns:p14="http://schemas.microsoft.com/office/powerpoint/2010/main" val="2375271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 Participant Selection</a:t>
            </a:r>
            <a:endParaRPr lang="en-US" dirty="0"/>
          </a:p>
        </p:txBody>
      </p:sp>
      <p:sp>
        <p:nvSpPr>
          <p:cNvPr id="3" name="Content Placeholder 2"/>
          <p:cNvSpPr>
            <a:spLocks noGrp="1"/>
          </p:cNvSpPr>
          <p:nvPr>
            <p:ph idx="1"/>
          </p:nvPr>
        </p:nvSpPr>
        <p:spPr/>
        <p:txBody>
          <a:bodyPr/>
          <a:lstStyle/>
          <a:p>
            <a:r>
              <a:rPr lang="en-US" dirty="0" smtClean="0"/>
              <a:t>Hesse-Biber (2014) recommends a minimum of three to five participants for qualitative case study design and at least ten interviews for phenomenological qualitative research design</a:t>
            </a:r>
          </a:p>
          <a:p>
            <a:pPr lvl="1"/>
            <a:r>
              <a:rPr lang="en-US" dirty="0" smtClean="0"/>
              <a:t>At least three mothers, three home visitors, and four administrators/supervisors from both MIHOW sites with the longest engagement will be interviewed</a:t>
            </a:r>
          </a:p>
          <a:p>
            <a:pPr marL="114300" indent="0">
              <a:buNone/>
            </a:pP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12</a:t>
            </a:fld>
            <a:endParaRPr lang="en-US"/>
          </a:p>
        </p:txBody>
      </p:sp>
    </p:spTree>
    <p:extLst>
      <p:ext uri="{BB962C8B-B14F-4D97-AF65-F5344CB8AC3E}">
        <p14:creationId xmlns:p14="http://schemas.microsoft.com/office/powerpoint/2010/main" val="1940734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 Data Collection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Because most case studies are about human affairs or actions, </a:t>
            </a:r>
            <a:r>
              <a:rPr lang="en-US" u="sng" dirty="0" smtClean="0"/>
              <a:t>in-depth, semi-structured individual telephone interviews</a:t>
            </a:r>
            <a:r>
              <a:rPr lang="en-US" dirty="0" smtClean="0"/>
              <a:t> will be used to explore the research questions of this study (Yin, 2013).</a:t>
            </a:r>
          </a:p>
          <a:p>
            <a:pPr lvl="1"/>
            <a:r>
              <a:rPr lang="en-US" dirty="0" smtClean="0"/>
              <a:t>A specific interview guide based on the informant’s role in MIHOW will be used with the goal of answering my research questions while allowing for flexibility to respond to emergent insights (Maxwell, 2013)</a:t>
            </a:r>
          </a:p>
          <a:p>
            <a:pPr lvl="1"/>
            <a:r>
              <a:rPr lang="en-US" dirty="0" smtClean="0"/>
              <a:t>Interviews will be audio-recorded and transcribed verbatim, which provides a more accurate rendition of the interviews than just taking notes (Yin, 2013)</a:t>
            </a:r>
          </a:p>
          <a:p>
            <a:r>
              <a:rPr lang="en-US" u="sng" dirty="0" smtClean="0"/>
              <a:t>Participant Observations </a:t>
            </a:r>
            <a:r>
              <a:rPr lang="en-US" dirty="0" smtClean="0"/>
              <a:t>will also be used because they provide a direct and powerful way of learning about people’s behavior by illuminating aspects of the participants’ perspectives that they may be reluctant to directly state in interviews (Maxwell, 2013), as well as provide the opportunity to perceive reality from the viewpoint of someone “inside” a case rather than external to it (Yin, 2013)</a:t>
            </a:r>
          </a:p>
          <a:p>
            <a:pPr lvl="1"/>
            <a:r>
              <a:rPr lang="en-US" dirty="0" smtClean="0"/>
              <a:t>Home visitation training conference</a:t>
            </a:r>
          </a:p>
          <a:p>
            <a:pPr lvl="1"/>
            <a:r>
              <a:rPr lang="en-US" dirty="0" smtClean="0"/>
              <a:t>MIHOW staff meeting</a:t>
            </a:r>
          </a:p>
          <a:p>
            <a:pPr lvl="1"/>
            <a:r>
              <a:rPr lang="en-US" dirty="0" smtClean="0"/>
              <a:t>Home visitation session</a:t>
            </a:r>
          </a:p>
          <a:p>
            <a:r>
              <a:rPr lang="en-US" dirty="0" smtClean="0"/>
              <a:t>Extant data in the form of interviews, observations, and documents will also be part of the data collected for this study</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13</a:t>
            </a:fld>
            <a:endParaRPr lang="en-US"/>
          </a:p>
        </p:txBody>
      </p:sp>
    </p:spTree>
    <p:extLst>
      <p:ext uri="{BB962C8B-B14F-4D97-AF65-F5344CB8AC3E}">
        <p14:creationId xmlns:p14="http://schemas.microsoft.com/office/powerpoint/2010/main" val="1723569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 Data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 collection and analysis will occur concurrently, which will allow me to begin to develop tentative ideas about categories and relationships (Maxwell, 2013)</a:t>
            </a:r>
          </a:p>
          <a:p>
            <a:pPr lvl="1"/>
            <a:r>
              <a:rPr lang="en-US" dirty="0" smtClean="0"/>
              <a:t>Analyze data immediately following an interview or observation</a:t>
            </a:r>
          </a:p>
          <a:p>
            <a:pPr lvl="1"/>
            <a:r>
              <a:rPr lang="en-US" dirty="0" smtClean="0"/>
              <a:t>Make reflective and analytical comments</a:t>
            </a:r>
          </a:p>
          <a:p>
            <a:pPr lvl="1"/>
            <a:r>
              <a:rPr lang="en-US" dirty="0" smtClean="0"/>
              <a:t>Jot notes during an observation and convert them to formal field notes</a:t>
            </a:r>
          </a:p>
          <a:p>
            <a:r>
              <a:rPr lang="en-US" u="sng" dirty="0" smtClean="0"/>
              <a:t>Thematic analysis</a:t>
            </a:r>
            <a:r>
              <a:rPr lang="en-US" dirty="0" smtClean="0"/>
              <a:t>, which involves working with the data, organizing them into manageable units, coding and segregating them for further analysis and descriptions (Bogdan &amp; Biklen, 2007), will allow for organization of what is observed, heard, and read so that I can effectively figure out and make sense of the data generated (Glesne, 2011) </a:t>
            </a:r>
          </a:p>
          <a:p>
            <a:r>
              <a:rPr lang="en-US" u="sng" dirty="0" smtClean="0"/>
              <a:t>Cross-case analysis </a:t>
            </a:r>
            <a:r>
              <a:rPr lang="en-US" dirty="0" smtClean="0"/>
              <a:t>will allow for the aggregation of findings across both Mountain Ridge and Blue Lake MIHOW program sites</a:t>
            </a:r>
          </a:p>
          <a:p>
            <a:pPr lvl="1"/>
            <a:r>
              <a:rPr lang="en-US" dirty="0" smtClean="0"/>
              <a:t>Create matrices for displaying and further developing the results of a categorizing analysis of the data that are structured in terms of the research questions and themes and the data that support these (Maxwell, 2013)</a:t>
            </a:r>
          </a:p>
          <a:p>
            <a:r>
              <a:rPr lang="en-US" dirty="0" smtClean="0"/>
              <a:t>Data interpretation</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14</a:t>
            </a:fld>
            <a:endParaRPr lang="en-US"/>
          </a:p>
        </p:txBody>
      </p:sp>
    </p:spTree>
    <p:extLst>
      <p:ext uri="{BB962C8B-B14F-4D97-AF65-F5344CB8AC3E}">
        <p14:creationId xmlns:p14="http://schemas.microsoft.com/office/powerpoint/2010/main" val="2371725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 Procedures to Strengthen</a:t>
            </a:r>
            <a:endParaRPr lang="en-US" dirty="0"/>
          </a:p>
        </p:txBody>
      </p:sp>
      <p:sp>
        <p:nvSpPr>
          <p:cNvPr id="3" name="Content Placeholder 2"/>
          <p:cNvSpPr>
            <a:spLocks noGrp="1"/>
          </p:cNvSpPr>
          <p:nvPr>
            <p:ph idx="1"/>
          </p:nvPr>
        </p:nvSpPr>
        <p:spPr/>
        <p:txBody>
          <a:bodyPr>
            <a:normAutofit/>
          </a:bodyPr>
          <a:lstStyle/>
          <a:p>
            <a:r>
              <a:rPr lang="en-US" dirty="0" smtClean="0"/>
              <a:t>Data trustworthiness or credibility will provide me the confidence that the evidence I find is true or accurate from the point of view of the informants of this proposed study</a:t>
            </a:r>
          </a:p>
          <a:p>
            <a:pPr lvl="1"/>
            <a:r>
              <a:rPr lang="en-US" dirty="0" smtClean="0"/>
              <a:t>Prolonged engagement (Glesne, 2011)</a:t>
            </a:r>
          </a:p>
          <a:p>
            <a:pPr lvl="1"/>
            <a:r>
              <a:rPr lang="en-US" dirty="0" smtClean="0"/>
              <a:t>Use of multiple forms of data sources</a:t>
            </a:r>
          </a:p>
          <a:p>
            <a:pPr lvl="2"/>
            <a:r>
              <a:rPr lang="en-US" dirty="0"/>
              <a:t>Case study design allows the phenomenon be viewed and explored from multiple perspectives (Baxter &amp; Jack, 2008; Yin, 2003)</a:t>
            </a:r>
          </a:p>
          <a:p>
            <a:pPr lvl="1"/>
            <a:r>
              <a:rPr lang="en-US" dirty="0" smtClean="0"/>
              <a:t>Use of multiple forms of data collection (Bogdan &amp; Biklen, 2007; Glesne, 2001; Hesse-Biber, 2014; Maxwell, 2013)</a:t>
            </a:r>
          </a:p>
          <a:p>
            <a:pPr lvl="1"/>
            <a:r>
              <a:rPr lang="en-US" dirty="0" smtClean="0"/>
              <a:t>Peer review, debriefing, and external reflection on my work (Glesne, 2011)</a:t>
            </a:r>
          </a:p>
          <a:p>
            <a:pPr lvl="1"/>
            <a:r>
              <a:rPr lang="en-US" dirty="0" smtClean="0"/>
              <a:t>Member checking (Maxwell, 2013</a:t>
            </a:r>
            <a:r>
              <a:rPr lang="en-US" dirty="0" smtClean="0"/>
              <a:t>)</a:t>
            </a:r>
            <a:endParaRPr lang="en-US" dirty="0" smtClean="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15</a:t>
            </a:fld>
            <a:endParaRPr lang="en-US"/>
          </a:p>
        </p:txBody>
      </p:sp>
    </p:spTree>
    <p:extLst>
      <p:ext uri="{BB962C8B-B14F-4D97-AF65-F5344CB8AC3E}">
        <p14:creationId xmlns:p14="http://schemas.microsoft.com/office/powerpoint/2010/main" val="1649186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 How to Avoid Threats</a:t>
            </a:r>
            <a:endParaRPr lang="en-US" dirty="0"/>
          </a:p>
        </p:txBody>
      </p:sp>
      <p:sp>
        <p:nvSpPr>
          <p:cNvPr id="3" name="Content Placeholder 2"/>
          <p:cNvSpPr>
            <a:spLocks noGrp="1"/>
          </p:cNvSpPr>
          <p:nvPr>
            <p:ph idx="1"/>
          </p:nvPr>
        </p:nvSpPr>
        <p:spPr/>
        <p:txBody>
          <a:bodyPr>
            <a:normAutofit/>
          </a:bodyPr>
          <a:lstStyle/>
          <a:p>
            <a:pPr lvl="1"/>
            <a:r>
              <a:rPr lang="en-US" dirty="0" smtClean="0"/>
              <a:t>Address </a:t>
            </a:r>
            <a:r>
              <a:rPr lang="en-US" dirty="0" smtClean="0"/>
              <a:t>researcher bias (Maxwell, 2013)</a:t>
            </a:r>
          </a:p>
          <a:p>
            <a:pPr lvl="1"/>
            <a:r>
              <a:rPr lang="en-US" dirty="0" smtClean="0"/>
              <a:t>Address reactivity – the influence I may have on the setting or individuals (Maxwell, 2013)</a:t>
            </a:r>
          </a:p>
          <a:p>
            <a:pPr lvl="1"/>
            <a:r>
              <a:rPr lang="en-US" dirty="0" smtClean="0"/>
              <a:t>Be reflexive – critically reflect on how I, research participants, the setting, and a phenomenon of interest interact with one another (Glesne, 2011)</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16</a:t>
            </a:fld>
            <a:endParaRPr lang="en-US"/>
          </a:p>
        </p:txBody>
      </p:sp>
    </p:spTree>
    <p:extLst>
      <p:ext uri="{BB962C8B-B14F-4D97-AF65-F5344CB8AC3E}">
        <p14:creationId xmlns:p14="http://schemas.microsoft.com/office/powerpoint/2010/main" val="1243580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Limitations</a:t>
            </a:r>
            <a:endParaRPr lang="en-US" dirty="0"/>
          </a:p>
        </p:txBody>
      </p:sp>
      <p:sp>
        <p:nvSpPr>
          <p:cNvPr id="3" name="Content Placeholder 2"/>
          <p:cNvSpPr>
            <a:spLocks noGrp="1"/>
          </p:cNvSpPr>
          <p:nvPr>
            <p:ph idx="1"/>
          </p:nvPr>
        </p:nvSpPr>
        <p:spPr/>
        <p:txBody>
          <a:bodyPr/>
          <a:lstStyle/>
          <a:p>
            <a:r>
              <a:rPr lang="en-US" dirty="0" smtClean="0"/>
              <a:t>Strengths</a:t>
            </a:r>
          </a:p>
          <a:p>
            <a:pPr lvl="1"/>
            <a:r>
              <a:rPr lang="en-US" dirty="0" smtClean="0"/>
              <a:t>Selections of the sites and the potential participants have already been accomplished</a:t>
            </a:r>
          </a:p>
          <a:p>
            <a:pPr lvl="1"/>
            <a:r>
              <a:rPr lang="en-US" dirty="0" smtClean="0"/>
              <a:t>Access to the mothers, home visitors, and program directors, coordinators, and supervisors</a:t>
            </a:r>
          </a:p>
          <a:p>
            <a:pPr lvl="1"/>
            <a:r>
              <a:rPr lang="en-US" dirty="0" smtClean="0"/>
              <a:t>Gained rapport with participants due to long-term engagement with the larger study</a:t>
            </a:r>
          </a:p>
          <a:p>
            <a:r>
              <a:rPr lang="en-US" dirty="0" smtClean="0"/>
              <a:t>Limitation</a:t>
            </a:r>
          </a:p>
          <a:p>
            <a:pPr lvl="1"/>
            <a:r>
              <a:rPr lang="en-US" dirty="0" smtClean="0"/>
              <a:t>Findings cannot be statistically generalized</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17</a:t>
            </a:fld>
            <a:endParaRPr lang="en-US"/>
          </a:p>
        </p:txBody>
      </p:sp>
    </p:spTree>
    <p:extLst>
      <p:ext uri="{BB962C8B-B14F-4D97-AF65-F5344CB8AC3E}">
        <p14:creationId xmlns:p14="http://schemas.microsoft.com/office/powerpoint/2010/main" val="460900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Study	</a:t>
            </a:r>
            <a:endParaRPr lang="en-US" dirty="0"/>
          </a:p>
        </p:txBody>
      </p:sp>
      <p:sp>
        <p:nvSpPr>
          <p:cNvPr id="3" name="Content Placeholder 2"/>
          <p:cNvSpPr>
            <a:spLocks noGrp="1"/>
          </p:cNvSpPr>
          <p:nvPr>
            <p:ph idx="1"/>
          </p:nvPr>
        </p:nvSpPr>
        <p:spPr/>
        <p:txBody>
          <a:bodyPr>
            <a:normAutofit/>
          </a:bodyPr>
          <a:lstStyle/>
          <a:p>
            <a:r>
              <a:rPr lang="en-US" dirty="0" smtClean="0"/>
              <a:t>Useful for individual women, men, and children, educators, practitioners, social workers, higher education leaders, policy-makers, communities and the nation</a:t>
            </a:r>
          </a:p>
          <a:p>
            <a:r>
              <a:rPr lang="en-US" dirty="0" smtClean="0"/>
              <a:t>Contribute to existing literature about strength-based approaches and home visiting programs and fill the gap in knowledge about the experiences of rural Appalachian women who are participating in community-based home visiting programs that use strength-based approaches</a:t>
            </a:r>
          </a:p>
          <a:p>
            <a:r>
              <a:rPr lang="en-US" dirty="0" smtClean="0"/>
              <a:t>Improve practitioners’ and administrators’ abilities to reach their goals and benefit the women and children who will be participants of strength-based visiting programs in the future</a:t>
            </a:r>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18</a:t>
            </a:fld>
            <a:endParaRPr lang="en-US"/>
          </a:p>
        </p:txBody>
      </p:sp>
    </p:spTree>
    <p:extLst>
      <p:ext uri="{BB962C8B-B14F-4D97-AF65-F5344CB8AC3E}">
        <p14:creationId xmlns:p14="http://schemas.microsoft.com/office/powerpoint/2010/main" val="3988566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Significance of Study</a:t>
            </a:r>
          </a:p>
        </p:txBody>
      </p:sp>
      <p:sp>
        <p:nvSpPr>
          <p:cNvPr id="3" name="Content Placeholder 2"/>
          <p:cNvSpPr>
            <a:spLocks noGrp="1"/>
          </p:cNvSpPr>
          <p:nvPr>
            <p:ph idx="1"/>
          </p:nvPr>
        </p:nvSpPr>
        <p:spPr/>
        <p:txBody>
          <a:bodyPr>
            <a:normAutofit/>
          </a:bodyPr>
          <a:lstStyle/>
          <a:p>
            <a:r>
              <a:rPr lang="en-US" dirty="0"/>
              <a:t>Assist universities in their work partnering with community clinics and service agencies to improve the health, education, employment, and well-being of individuals, as well as communities in which these individuals and groups coexist</a:t>
            </a:r>
          </a:p>
          <a:p>
            <a:r>
              <a:rPr lang="en-US" dirty="0"/>
              <a:t>Present new knowledge about the models of effective leadership in a female-dominated professions and environment</a:t>
            </a:r>
          </a:p>
          <a:p>
            <a:r>
              <a:rPr lang="en-US" dirty="0"/>
              <a:t>Contribute to an understanding of servant leadership and its role in a strength-based university-community partnership</a:t>
            </a:r>
          </a:p>
          <a:p>
            <a:r>
              <a:rPr lang="en-US" dirty="0"/>
              <a:t>Be helpful in the advocacy of positive change for women, communities, and the nation </a:t>
            </a:r>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19</a:t>
            </a:fld>
            <a:endParaRPr lang="en-US"/>
          </a:p>
        </p:txBody>
      </p:sp>
    </p:spTree>
    <p:extLst>
      <p:ext uri="{BB962C8B-B14F-4D97-AF65-F5344CB8AC3E}">
        <p14:creationId xmlns:p14="http://schemas.microsoft.com/office/powerpoint/2010/main" val="2115339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Aim </a:t>
            </a:r>
          </a:p>
          <a:p>
            <a:pPr lvl="1"/>
            <a:r>
              <a:rPr lang="en-US" dirty="0" smtClean="0"/>
              <a:t>Investigate the leadership experiences of Appalachian women involved the Maternal Infant Health Outreach Worker (MIHOW) program, a university-sponsored, community-based home visiting program</a:t>
            </a:r>
          </a:p>
          <a:p>
            <a:pPr lvl="1"/>
            <a:r>
              <a:rPr lang="en-US" dirty="0" smtClean="0"/>
              <a:t>Examine how women who are involved in MIHOW come to recognize and use their strengths in the key areas of family, health, education, employment, and community</a:t>
            </a:r>
          </a:p>
          <a:p>
            <a:r>
              <a:rPr lang="en-US" dirty="0" smtClean="0"/>
              <a:t>Context</a:t>
            </a:r>
          </a:p>
          <a:p>
            <a:pPr lvl="1"/>
            <a:r>
              <a:rPr lang="en-US" dirty="0" smtClean="0"/>
              <a:t>MIHOW is a strength-based home visiting program that serves economically disadvantaged and geographically and socially isolated pregnant women and children from birth to age three in West Virginia, Kentucky, Tennessee, and Mississippi</a:t>
            </a:r>
          </a:p>
          <a:p>
            <a:pPr lvl="1"/>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2</a:t>
            </a:fld>
            <a:endParaRPr lang="en-US"/>
          </a:p>
        </p:txBody>
      </p:sp>
    </p:spTree>
    <p:extLst>
      <p:ext uri="{BB962C8B-B14F-4D97-AF65-F5344CB8AC3E}">
        <p14:creationId xmlns:p14="http://schemas.microsoft.com/office/powerpoint/2010/main" val="3911238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838200" y="1422402"/>
            <a:ext cx="10515600" cy="4754563"/>
          </a:xfrm>
        </p:spPr>
        <p:txBody>
          <a:bodyPr>
            <a:normAutofit fontScale="62500" lnSpcReduction="20000"/>
          </a:bodyPr>
          <a:lstStyle/>
          <a:p>
            <a:r>
              <a:rPr lang="en-US" dirty="0"/>
              <a:t>Avellar, S.A., and Supplee, L.H. (2013, August 26). Effectiveness of home visiting in improving </a:t>
            </a:r>
            <a:r>
              <a:rPr lang="en-US" dirty="0" smtClean="0"/>
              <a:t>child </a:t>
            </a:r>
            <a:r>
              <a:rPr lang="en-US" dirty="0"/>
              <a:t>health and reducing child maltreatment. </a:t>
            </a:r>
            <a:r>
              <a:rPr lang="en-US" i="1" dirty="0"/>
              <a:t>Pediatrics</a:t>
            </a:r>
            <a:r>
              <a:rPr lang="en-US" dirty="0"/>
              <a:t>, 132(Issue Supplement 2), 90-99.</a:t>
            </a:r>
          </a:p>
          <a:p>
            <a:r>
              <a:rPr lang="en-US" dirty="0"/>
              <a:t>Barnet, B., Liu, J., DeVoe, M., Alperovitz-Bichell, K., &amp; Duggan, A. (2007, May/June). Home </a:t>
            </a:r>
            <a:r>
              <a:rPr lang="en-US" dirty="0" smtClean="0"/>
              <a:t>visiting </a:t>
            </a:r>
            <a:r>
              <a:rPr lang="en-US" dirty="0"/>
              <a:t>for adolescent mothers: Effects on parenting, maternal life course, and primary care linkage. </a:t>
            </a:r>
            <a:r>
              <a:rPr lang="en-US" i="1" dirty="0"/>
              <a:t>Annals of Family Medicine</a:t>
            </a:r>
            <a:r>
              <a:rPr lang="en-US" dirty="0"/>
              <a:t>, 5(3), p. 224-232.</a:t>
            </a:r>
          </a:p>
          <a:p>
            <a:r>
              <a:rPr lang="en-US" dirty="0"/>
              <a:t>Baxter, P., &amp; Jack, S. (2008). Qualitative case study methodology: study design and </a:t>
            </a:r>
            <a:r>
              <a:rPr lang="en-US" dirty="0" smtClean="0"/>
              <a:t>implementation </a:t>
            </a:r>
            <a:r>
              <a:rPr lang="en-US" dirty="0"/>
              <a:t>for novice researchers. </a:t>
            </a:r>
            <a:r>
              <a:rPr lang="en-US" i="1" dirty="0"/>
              <a:t>The Qualitative Report</a:t>
            </a:r>
            <a:r>
              <a:rPr lang="en-US" dirty="0"/>
              <a:t>, 13(4), 544-558.</a:t>
            </a:r>
          </a:p>
          <a:p>
            <a:r>
              <a:rPr lang="en-US" dirty="0" smtClean="0"/>
              <a:t>Bogdan</a:t>
            </a:r>
            <a:r>
              <a:rPr lang="en-US" dirty="0"/>
              <a:t>, R. &amp; Biklen, S. K. (2007). </a:t>
            </a:r>
            <a:r>
              <a:rPr lang="en-US" i="1" dirty="0"/>
              <a:t>Qualitative research for education</a:t>
            </a:r>
            <a:r>
              <a:rPr lang="en-US" dirty="0"/>
              <a:t> (5</a:t>
            </a:r>
            <a:r>
              <a:rPr lang="en-US" baseline="30000" dirty="0"/>
              <a:t>th</a:t>
            </a:r>
            <a:r>
              <a:rPr lang="en-US" dirty="0"/>
              <a:t> ed.). Boston, MA: </a:t>
            </a:r>
            <a:r>
              <a:rPr lang="en-US" dirty="0" smtClean="0"/>
              <a:t>Pearson</a:t>
            </a:r>
            <a:r>
              <a:rPr lang="en-US" dirty="0"/>
              <a:t>.</a:t>
            </a:r>
          </a:p>
          <a:p>
            <a:r>
              <a:rPr lang="en-US" dirty="0"/>
              <a:t>Chin, J.L. (2004). Feminist leadership: Feminist visions and diverse voices. </a:t>
            </a:r>
            <a:r>
              <a:rPr lang="en-US" i="1" dirty="0"/>
              <a:t>Psychology of </a:t>
            </a:r>
            <a:r>
              <a:rPr lang="en-US" dirty="0"/>
              <a:t> </a:t>
            </a:r>
            <a:r>
              <a:rPr lang="en-US" i="1" dirty="0" smtClean="0"/>
              <a:t>Women </a:t>
            </a:r>
            <a:r>
              <a:rPr lang="en-US" i="1" dirty="0"/>
              <a:t>Quarterly</a:t>
            </a:r>
            <a:r>
              <a:rPr lang="en-US" dirty="0"/>
              <a:t>, 28, 1-8.</a:t>
            </a:r>
          </a:p>
          <a:p>
            <a:r>
              <a:rPr lang="en-US" dirty="0" smtClean="0"/>
              <a:t>Creswell</a:t>
            </a:r>
            <a:r>
              <a:rPr lang="en-US" dirty="0"/>
              <a:t>, J.W. (2009). </a:t>
            </a:r>
            <a:r>
              <a:rPr lang="en-US" i="1" dirty="0"/>
              <a:t>Research design: Qualitative, quantitative, and mixed methods </a:t>
            </a:r>
            <a:r>
              <a:rPr lang="en-US" i="1" dirty="0" smtClean="0"/>
              <a:t>approaches</a:t>
            </a:r>
            <a:r>
              <a:rPr lang="en-US" dirty="0"/>
              <a:t>, Thousand Oaks, CA: SAGE Publications.</a:t>
            </a:r>
          </a:p>
          <a:p>
            <a:r>
              <a:rPr lang="en-US" dirty="0" smtClean="0"/>
              <a:t>Dahlvig</a:t>
            </a:r>
            <a:r>
              <a:rPr lang="en-US" dirty="0"/>
              <a:t>, J.E. (2013). A narrative study of women leading within the Council for Christian </a:t>
            </a:r>
          </a:p>
          <a:p>
            <a:r>
              <a:rPr lang="en-US" dirty="0"/>
              <a:t>Colleges &amp; Universities. </a:t>
            </a:r>
            <a:r>
              <a:rPr lang="en-US" i="1" dirty="0"/>
              <a:t>Christian Higher Education</a:t>
            </a:r>
            <a:r>
              <a:rPr lang="en-US" dirty="0"/>
              <a:t>, 12(1/2), 93-109.</a:t>
            </a:r>
          </a:p>
          <a:p>
            <a:r>
              <a:rPr lang="en-US" dirty="0" smtClean="0"/>
              <a:t>Ennis</a:t>
            </a:r>
            <a:r>
              <a:rPr lang="en-US" dirty="0"/>
              <a:t>, G., &amp; West, D. (2010). Exploring the potential of social network analysis in asset-based </a:t>
            </a:r>
            <a:r>
              <a:rPr lang="en-US" dirty="0" smtClean="0"/>
              <a:t>community </a:t>
            </a:r>
            <a:r>
              <a:rPr lang="en-US" dirty="0"/>
              <a:t>development and research. </a:t>
            </a:r>
            <a:r>
              <a:rPr lang="en-US" i="1" dirty="0"/>
              <a:t>Australian Social Work</a:t>
            </a:r>
            <a:r>
              <a:rPr lang="en-US" dirty="0"/>
              <a:t>, 63(4), 404-417.</a:t>
            </a:r>
          </a:p>
          <a:p>
            <a:r>
              <a:rPr lang="en-US" dirty="0"/>
              <a:t>Filene, J., Kaminski, J.W., Walle, L.A., &amp; Cachat, P. (2013). Components associated with home </a:t>
            </a:r>
            <a:r>
              <a:rPr lang="en-US" dirty="0" smtClean="0"/>
              <a:t>visiting </a:t>
            </a:r>
            <a:r>
              <a:rPr lang="en-US" dirty="0"/>
              <a:t>program outcomes: A meta-analysis. </a:t>
            </a:r>
            <a:r>
              <a:rPr lang="en-US" i="1" dirty="0"/>
              <a:t>Pediatrics</a:t>
            </a:r>
            <a:r>
              <a:rPr lang="en-US" dirty="0"/>
              <a:t>, 132, 100-109.</a:t>
            </a:r>
          </a:p>
          <a:p>
            <a:r>
              <a:rPr lang="en-US" dirty="0"/>
              <a:t>Fine, M.G. (2009, spring). Women leaders’ discursive constructions of leadership. Women’s </a:t>
            </a:r>
          </a:p>
          <a:p>
            <a:r>
              <a:rPr lang="en-US" dirty="0"/>
              <a:t>Studies in Communication, 32(2), 180-202.</a:t>
            </a:r>
          </a:p>
          <a:p>
            <a:r>
              <a:rPr lang="en-US" dirty="0" smtClean="0"/>
              <a:t>Glesne</a:t>
            </a:r>
            <a:r>
              <a:rPr lang="en-US" dirty="0"/>
              <a:t>, C. (2011). </a:t>
            </a:r>
            <a:r>
              <a:rPr lang="en-US" i="1" dirty="0"/>
              <a:t>Becoming Qualitative Researchers</a:t>
            </a:r>
            <a:r>
              <a:rPr lang="en-US" dirty="0"/>
              <a:t>. Boston: Pearson Education, Inc.</a:t>
            </a:r>
          </a:p>
          <a:p>
            <a:r>
              <a:rPr lang="en-US" dirty="0"/>
              <a:t>Greenberg, H., &amp; Sweeney, P. (2005, July/August). Leadership: Qualities that distinguish </a:t>
            </a:r>
            <a:r>
              <a:rPr lang="en-US" dirty="0" smtClean="0"/>
              <a:t>women</a:t>
            </a:r>
            <a:r>
              <a:rPr lang="en-US" dirty="0"/>
              <a:t>. </a:t>
            </a:r>
            <a:r>
              <a:rPr lang="en-US" i="1" dirty="0"/>
              <a:t>Financial Executive</a:t>
            </a:r>
            <a:r>
              <a:rPr lang="en-US" dirty="0"/>
              <a:t>, 33-36. </a:t>
            </a:r>
          </a:p>
          <a:p>
            <a:r>
              <a:rPr lang="en-US" dirty="0"/>
              <a:t>Greenleaf, R.K. (2002). </a:t>
            </a:r>
            <a:r>
              <a:rPr lang="en-US" i="1" dirty="0"/>
              <a:t>Servant leadership: A journey into the nature of legitimate power and </a:t>
            </a:r>
            <a:r>
              <a:rPr lang="en-US" i="1" dirty="0" smtClean="0"/>
              <a:t>greatness</a:t>
            </a:r>
            <a:r>
              <a:rPr lang="en-US" dirty="0" smtClean="0"/>
              <a:t> </a:t>
            </a:r>
            <a:r>
              <a:rPr lang="en-US" dirty="0"/>
              <a:t>(25</a:t>
            </a:r>
            <a:r>
              <a:rPr lang="en-US" baseline="30000" dirty="0"/>
              <a:t>th</a:t>
            </a:r>
            <a:r>
              <a:rPr lang="en-US" dirty="0"/>
              <a:t> anniversary ed.). Mahwah, NJ: Paulist Press</a:t>
            </a:r>
            <a:r>
              <a:rPr lang="en-US" dirty="0" smtClean="0"/>
              <a:t>.</a:t>
            </a:r>
          </a:p>
          <a:p>
            <a:endParaRPr lang="en-US" dirty="0" smtClean="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20</a:t>
            </a:fld>
            <a:endParaRPr lang="en-US"/>
          </a:p>
        </p:txBody>
      </p:sp>
    </p:spTree>
    <p:extLst>
      <p:ext uri="{BB962C8B-B14F-4D97-AF65-F5344CB8AC3E}">
        <p14:creationId xmlns:p14="http://schemas.microsoft.com/office/powerpoint/2010/main" val="2983186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7"/>
            <a:ext cx="10515600" cy="970189"/>
          </a:xfrm>
        </p:spPr>
        <p:txBody>
          <a:bodyPr/>
          <a:lstStyle/>
          <a:p>
            <a:r>
              <a:rPr lang="en-US" dirty="0" smtClean="0"/>
              <a:t>References</a:t>
            </a:r>
            <a:endParaRPr lang="en-US" dirty="0"/>
          </a:p>
        </p:txBody>
      </p:sp>
      <p:sp>
        <p:nvSpPr>
          <p:cNvPr id="4" name="Content Placeholder 3"/>
          <p:cNvSpPr>
            <a:spLocks noGrp="1"/>
          </p:cNvSpPr>
          <p:nvPr>
            <p:ph idx="1"/>
          </p:nvPr>
        </p:nvSpPr>
        <p:spPr>
          <a:xfrm>
            <a:off x="867229" y="1306287"/>
            <a:ext cx="10515600" cy="5291592"/>
          </a:xfrm>
        </p:spPr>
        <p:txBody>
          <a:bodyPr>
            <a:normAutofit fontScale="62500" lnSpcReduction="20000"/>
          </a:bodyPr>
          <a:lstStyle/>
          <a:p>
            <a:r>
              <a:rPr lang="en-US" dirty="0"/>
              <a:t>Hess, C., Hegewisch, A., &amp; Williams. (2013, March). </a:t>
            </a:r>
            <a:r>
              <a:rPr lang="en-US" i="1" dirty="0"/>
              <a:t>The Status of women and girls in West </a:t>
            </a:r>
            <a:r>
              <a:rPr lang="en-US" i="1" dirty="0" smtClean="0"/>
              <a:t>Virginia </a:t>
            </a:r>
            <a:r>
              <a:rPr lang="en-US" dirty="0"/>
              <a:t>(IWPR Publication No. R371). Washington, DC: The Institute for Women’s Policy Research. Retrieved from </a:t>
            </a:r>
            <a:r>
              <a:rPr lang="en-US" u="sng" dirty="0">
                <a:hlinkClick r:id="rId2"/>
              </a:rPr>
              <a:t>http://www.iwpr.org/publications/pubs/the-status-of-women-and-girls-in-west-virginia</a:t>
            </a:r>
            <a:r>
              <a:rPr lang="en-US" dirty="0"/>
              <a:t> </a:t>
            </a:r>
          </a:p>
          <a:p>
            <a:r>
              <a:rPr lang="en-US" dirty="0"/>
              <a:t>Hesse-Biber, S.N. (2014). </a:t>
            </a:r>
            <a:r>
              <a:rPr lang="en-US" i="1" dirty="0"/>
              <a:t>Feminist research practice: A primer</a:t>
            </a:r>
            <a:r>
              <a:rPr lang="en-US" dirty="0"/>
              <a:t> (2</a:t>
            </a:r>
            <a:r>
              <a:rPr lang="en-US" baseline="30000" dirty="0"/>
              <a:t>nd</a:t>
            </a:r>
            <a:r>
              <a:rPr lang="en-US" dirty="0"/>
              <a:t> ed.). Los Angeles, CA: SAGE Publications, Inc. </a:t>
            </a:r>
          </a:p>
          <a:p>
            <a:r>
              <a:rPr lang="en-US" dirty="0" smtClean="0"/>
              <a:t>Heyne</a:t>
            </a:r>
            <a:r>
              <a:rPr lang="en-US" dirty="0"/>
              <a:t>, L.A., &amp; Anderson, L.S. (2012). Theories that support strength-based practice in </a:t>
            </a:r>
            <a:r>
              <a:rPr lang="en-US" dirty="0" smtClean="0"/>
              <a:t>therapeutic </a:t>
            </a:r>
            <a:r>
              <a:rPr lang="en-US" dirty="0"/>
              <a:t>recreation. </a:t>
            </a:r>
            <a:r>
              <a:rPr lang="en-US" i="1" dirty="0"/>
              <a:t>Therapeutic Recreation Journal</a:t>
            </a:r>
            <a:r>
              <a:rPr lang="en-US" dirty="0"/>
              <a:t>, XLVI (2), 106-128.</a:t>
            </a:r>
          </a:p>
          <a:p>
            <a:r>
              <a:rPr lang="en-US" dirty="0"/>
              <a:t>Institute for Women’s Policy Research (2014, September). </a:t>
            </a:r>
            <a:r>
              <a:rPr lang="en-US" i="1" dirty="0"/>
              <a:t>Washington, DC ranks highest for </a:t>
            </a:r>
            <a:endParaRPr lang="en-US" dirty="0"/>
          </a:p>
          <a:p>
            <a:r>
              <a:rPr lang="en-US" i="1" dirty="0"/>
              <a:t>women’s employment and earnings; West Virginia ranks lowest</a:t>
            </a:r>
            <a:r>
              <a:rPr lang="en-US" dirty="0"/>
              <a:t>. Retrieved </a:t>
            </a:r>
            <a:r>
              <a:rPr lang="en-US" dirty="0" smtClean="0"/>
              <a:t>from </a:t>
            </a:r>
            <a:r>
              <a:rPr lang="en-US" u="sng" dirty="0">
                <a:hlinkClick r:id="rId3"/>
              </a:rPr>
              <a:t>http://</a:t>
            </a:r>
            <a:r>
              <a:rPr lang="en-US" u="sng" dirty="0" smtClean="0">
                <a:hlinkClick r:id="rId3"/>
              </a:rPr>
              <a:t>www.iwpr.org/press-room/press-releases/washington-dc-ranks-highest-for-women2019s-employment-and-earnings-west-virginia-ranks-lowest</a:t>
            </a:r>
            <a:endParaRPr lang="en-US" dirty="0"/>
          </a:p>
          <a:p>
            <a:r>
              <a:rPr lang="en-US" dirty="0"/>
              <a:t>Kolb, J.A. (1999). The effect of gender role, attitude toward leadership, and self-confidence on </a:t>
            </a:r>
            <a:r>
              <a:rPr lang="en-US" dirty="0" smtClean="0"/>
              <a:t>leader </a:t>
            </a:r>
            <a:r>
              <a:rPr lang="en-US" dirty="0"/>
              <a:t>emergence: Implications for leadership development. </a:t>
            </a:r>
            <a:r>
              <a:rPr lang="en-US" i="1" dirty="0"/>
              <a:t>Human Resource Development Quarterly</a:t>
            </a:r>
            <a:r>
              <a:rPr lang="en-US" dirty="0"/>
              <a:t>, 10(4), 305-320.</a:t>
            </a:r>
          </a:p>
          <a:p>
            <a:r>
              <a:rPr lang="en-US" dirty="0"/>
              <a:t>Lee, M.Y. (2003, July-September). A solution-focused approach to cross-cultural clinical social </a:t>
            </a:r>
            <a:r>
              <a:rPr lang="en-US" dirty="0" smtClean="0"/>
              <a:t>work </a:t>
            </a:r>
            <a:r>
              <a:rPr lang="en-US" dirty="0"/>
              <a:t>practice: Utilizing cultural strengths. </a:t>
            </a:r>
            <a:r>
              <a:rPr lang="en-US" i="1" dirty="0"/>
              <a:t>Families in Society: The Journal of Contemporary Human Services</a:t>
            </a:r>
            <a:r>
              <a:rPr lang="en-US" dirty="0"/>
              <a:t>, 84(3), 385-395. </a:t>
            </a:r>
          </a:p>
          <a:p>
            <a:r>
              <a:rPr lang="en-US" dirty="0"/>
              <a:t>Marsh-McDonald, C.M., Schroeder, S. (2012). Women in transition: A qualitative analysis of </a:t>
            </a:r>
            <a:r>
              <a:rPr lang="en-US" dirty="0" smtClean="0"/>
              <a:t>definitions </a:t>
            </a:r>
            <a:r>
              <a:rPr lang="en-US" dirty="0"/>
              <a:t>of poverty and success. </a:t>
            </a:r>
            <a:r>
              <a:rPr lang="en-US" i="1" dirty="0"/>
              <a:t>The Qualitative Report</a:t>
            </a:r>
            <a:r>
              <a:rPr lang="en-US" dirty="0"/>
              <a:t>, 17(91), 1-22.</a:t>
            </a:r>
          </a:p>
          <a:p>
            <a:r>
              <a:rPr lang="en-US" dirty="0"/>
              <a:t>Maxwell, J.A. (2013). Qualitative research design (3</a:t>
            </a:r>
            <a:r>
              <a:rPr lang="en-US" baseline="30000" dirty="0"/>
              <a:t>rd</a:t>
            </a:r>
            <a:r>
              <a:rPr lang="en-US" dirty="0"/>
              <a:t> ed.). Los Angeles, CA: SAGE </a:t>
            </a:r>
            <a:r>
              <a:rPr lang="en-US" dirty="0" smtClean="0"/>
              <a:t>Publications</a:t>
            </a:r>
            <a:r>
              <a:rPr lang="en-US" dirty="0"/>
              <a:t>, Inc.</a:t>
            </a:r>
          </a:p>
          <a:p>
            <a:r>
              <a:rPr lang="en-US" dirty="0" smtClean="0"/>
              <a:t>Olds</a:t>
            </a:r>
            <a:r>
              <a:rPr lang="en-US" dirty="0"/>
              <a:t>, D. (2006). The nurse-family partnership: An evidence-based preventive intervention. </a:t>
            </a:r>
            <a:r>
              <a:rPr lang="en-US" i="1" dirty="0" smtClean="0"/>
              <a:t>Infant </a:t>
            </a:r>
            <a:r>
              <a:rPr lang="en-US" i="1" dirty="0"/>
              <a:t>Mental Health Journal</a:t>
            </a:r>
            <a:r>
              <a:rPr lang="en-US" dirty="0"/>
              <a:t>, 27(1), 5-25. </a:t>
            </a:r>
            <a:r>
              <a:rPr lang="en-US" dirty="0" smtClean="0"/>
              <a:t> </a:t>
            </a:r>
            <a:endParaRPr lang="en-US" dirty="0"/>
          </a:p>
          <a:p>
            <a:r>
              <a:rPr lang="en-US" dirty="0"/>
              <a:t>Page, M.L. (2011, May). Gender mainstreaming – hidden leadership? </a:t>
            </a:r>
            <a:r>
              <a:rPr lang="en-US" i="1" dirty="0"/>
              <a:t>Gender, Work and </a:t>
            </a:r>
            <a:r>
              <a:rPr lang="en-US" i="1" dirty="0" smtClean="0"/>
              <a:t>Organization</a:t>
            </a:r>
            <a:r>
              <a:rPr lang="en-US" dirty="0"/>
              <a:t>, 18(3), 318-336.</a:t>
            </a:r>
          </a:p>
          <a:p>
            <a:r>
              <a:rPr lang="en-US" dirty="0"/>
              <a:t>Parry, D.C. (2014). My transformative desires: Enacting feminist social justice leisure research. </a:t>
            </a:r>
            <a:r>
              <a:rPr lang="en-US" i="1" dirty="0" smtClean="0"/>
              <a:t>Leisure </a:t>
            </a:r>
            <a:r>
              <a:rPr lang="en-US" i="1" dirty="0"/>
              <a:t>Sciences</a:t>
            </a:r>
            <a:r>
              <a:rPr lang="en-US" dirty="0"/>
              <a:t>, 36, 349-364. </a:t>
            </a:r>
          </a:p>
          <a:p>
            <a:r>
              <a:rPr lang="en-US" dirty="0" smtClean="0"/>
              <a:t>Sweet</a:t>
            </a:r>
            <a:r>
              <a:rPr lang="en-US" dirty="0"/>
              <a:t>, M.A., &amp; Appelbaum, M.I. (2004, September/October). Is home visiting an effective </a:t>
            </a:r>
            <a:r>
              <a:rPr lang="en-US" dirty="0" smtClean="0"/>
              <a:t>strategy</a:t>
            </a:r>
            <a:r>
              <a:rPr lang="en-US" dirty="0"/>
              <a:t>? A meta-analytic review of home visiting programs for families with young </a:t>
            </a:r>
            <a:r>
              <a:rPr lang="en-US" dirty="0" smtClean="0"/>
              <a:t>children</a:t>
            </a:r>
            <a:r>
              <a:rPr lang="en-US" dirty="0"/>
              <a:t>. </a:t>
            </a:r>
            <a:r>
              <a:rPr lang="en-US" i="1" dirty="0"/>
              <a:t>Child Development</a:t>
            </a:r>
            <a:r>
              <a:rPr lang="en-US" dirty="0"/>
              <a:t>, 75(5), 1435-1456.</a:t>
            </a:r>
          </a:p>
          <a:p>
            <a:r>
              <a:rPr lang="en-US" dirty="0"/>
              <a:t>Teixeira De Melo A.T. &amp; Alarcao (2013). Transforming risks into opportunities in child </a:t>
            </a:r>
            <a:r>
              <a:rPr lang="en-US" dirty="0" smtClean="0"/>
              <a:t>protection </a:t>
            </a:r>
            <a:r>
              <a:rPr lang="en-US" dirty="0"/>
              <a:t>cases: A case study with a multisystemic, in-home, strength-based model. </a:t>
            </a:r>
            <a:r>
              <a:rPr lang="en-US" i="1" dirty="0"/>
              <a:t>Journal of Family Psychotherapy</a:t>
            </a:r>
            <a:r>
              <a:rPr lang="en-US" dirty="0"/>
              <a:t>, 24, 17-37</a:t>
            </a:r>
            <a:r>
              <a:rPr lang="en-US" dirty="0" smtClean="0"/>
              <a:t>.</a:t>
            </a:r>
          </a:p>
          <a:p>
            <a:r>
              <a:rPr lang="en-US" dirty="0"/>
              <a:t>Yin, R.K. (2003). </a:t>
            </a:r>
            <a:r>
              <a:rPr lang="en-US" i="1" dirty="0"/>
              <a:t>Case study research: Design and methods</a:t>
            </a:r>
            <a:r>
              <a:rPr lang="en-US" dirty="0"/>
              <a:t> (5</a:t>
            </a:r>
            <a:r>
              <a:rPr lang="en-US" baseline="30000" dirty="0"/>
              <a:t>th</a:t>
            </a:r>
            <a:r>
              <a:rPr lang="en-US" dirty="0"/>
              <a:t> ed.). Thousand Oaks, CA: </a:t>
            </a:r>
            <a:r>
              <a:rPr lang="en-US" dirty="0" smtClean="0"/>
              <a:t>SAGE </a:t>
            </a:r>
            <a:r>
              <a:rPr lang="en-US" dirty="0"/>
              <a:t>Publications, Inc.</a:t>
            </a:r>
          </a:p>
          <a:p>
            <a:endParaRPr lang="en-US" dirty="0"/>
          </a:p>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1EE1-3A67-494F-B272-CE001CE1AEBA}" type="slidenum">
              <a:rPr lang="en-US" smtClean="0"/>
              <a:t>21</a:t>
            </a:fld>
            <a:endParaRPr lang="en-US"/>
          </a:p>
        </p:txBody>
      </p:sp>
    </p:spTree>
    <p:extLst>
      <p:ext uri="{BB962C8B-B14F-4D97-AF65-F5344CB8AC3E}">
        <p14:creationId xmlns:p14="http://schemas.microsoft.com/office/powerpoint/2010/main" val="2131416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normAutofit/>
          </a:bodyPr>
          <a:lstStyle/>
          <a:p>
            <a:r>
              <a:rPr lang="en-US" dirty="0" smtClean="0"/>
              <a:t>West Virginia women face stubborn disparities in opportunities and outcomes  (Hess, </a:t>
            </a:r>
            <a:r>
              <a:rPr lang="en-US" dirty="0" err="1" smtClean="0"/>
              <a:t>Hegewisch</a:t>
            </a:r>
            <a:r>
              <a:rPr lang="en-US" dirty="0" smtClean="0"/>
              <a:t>, &amp; Williams, 2013)</a:t>
            </a:r>
          </a:p>
          <a:p>
            <a:pPr lvl="1"/>
            <a:r>
              <a:rPr lang="en-US" dirty="0" smtClean="0"/>
              <a:t>Poverty, limited access to childcare, gender wage gap, and adverse health conditions</a:t>
            </a:r>
          </a:p>
          <a:p>
            <a:r>
              <a:rPr lang="en-US" dirty="0"/>
              <a:t>Given the large financial investment of home visitation </a:t>
            </a:r>
            <a:r>
              <a:rPr lang="en-US" dirty="0" smtClean="0"/>
              <a:t>programs and the aforementioned circumstances above, </a:t>
            </a:r>
            <a:r>
              <a:rPr lang="en-US" dirty="0"/>
              <a:t>it is important to understand how strength-based home visiting programs help women improve individual outcomes, such as quality of life, healthy living, lasting motivation, and self-sufficiency, as well as to help them establish life goals and become confident and effective leaders for themselves and their family and </a:t>
            </a:r>
            <a:r>
              <a:rPr lang="en-US" dirty="0" smtClean="0"/>
              <a:t>community</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3</a:t>
            </a:fld>
            <a:endParaRPr lang="en-US"/>
          </a:p>
        </p:txBody>
      </p:sp>
    </p:spTree>
    <p:extLst>
      <p:ext uri="{BB962C8B-B14F-4D97-AF65-F5344CB8AC3E}">
        <p14:creationId xmlns:p14="http://schemas.microsoft.com/office/powerpoint/2010/main" val="3191379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086" y="359961"/>
            <a:ext cx="11100169" cy="1325563"/>
          </a:xfrm>
        </p:spPr>
        <p:txBody>
          <a:bodyPr/>
          <a:lstStyle/>
          <a:p>
            <a:r>
              <a:rPr lang="en-US" dirty="0" smtClean="0"/>
              <a:t>Purpose of Study</a:t>
            </a:r>
            <a:endParaRPr lang="en-US" dirty="0"/>
          </a:p>
        </p:txBody>
      </p:sp>
      <p:sp>
        <p:nvSpPr>
          <p:cNvPr id="3" name="Content Placeholder 2"/>
          <p:cNvSpPr>
            <a:spLocks noGrp="1"/>
          </p:cNvSpPr>
          <p:nvPr>
            <p:ph idx="1"/>
          </p:nvPr>
        </p:nvSpPr>
        <p:spPr/>
        <p:txBody>
          <a:bodyPr>
            <a:normAutofit/>
          </a:bodyPr>
          <a:lstStyle/>
          <a:p>
            <a:r>
              <a:rPr lang="en-US" dirty="0" smtClean="0"/>
              <a:t>Contribute to existing literature about strength-based home visiting programs</a:t>
            </a:r>
          </a:p>
          <a:p>
            <a:r>
              <a:rPr lang="en-US" dirty="0" smtClean="0"/>
              <a:t>Fill the gap in knowledge about the experiences of rural Appalachian women participating in a community-based home visiting program that uses a strength-based approach</a:t>
            </a:r>
          </a:p>
          <a:p>
            <a:r>
              <a:rPr lang="en-US" dirty="0" smtClean="0"/>
              <a:t>Understand what influence a strength-based home visiting program – MIHOW – has on enabling women to take lead and to achieve life aspirations</a:t>
            </a:r>
          </a:p>
          <a:p>
            <a:r>
              <a:rPr lang="en-US" dirty="0"/>
              <a:t>Provide new knowledge about the leadership experiences of women participating in a female-dominated program serving other women</a:t>
            </a:r>
          </a:p>
          <a:p>
            <a:r>
              <a:rPr lang="en-US" dirty="0" smtClean="0"/>
              <a:t>Using </a:t>
            </a:r>
            <a:r>
              <a:rPr lang="en-US" dirty="0"/>
              <a:t>servant leadership philosophy as a </a:t>
            </a:r>
            <a:r>
              <a:rPr lang="en-US" dirty="0" smtClean="0"/>
              <a:t>frame, construct additional knowledge about the potential of university-community partnerships to enable positive change for women and their communities</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4</a:t>
            </a:fld>
            <a:endParaRPr lang="en-US"/>
          </a:p>
        </p:txBody>
      </p:sp>
    </p:spTree>
    <p:extLst>
      <p:ext uri="{BB962C8B-B14F-4D97-AF65-F5344CB8AC3E}">
        <p14:creationId xmlns:p14="http://schemas.microsoft.com/office/powerpoint/2010/main" val="35705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How are rural Appalachian women participating in a strength-based home visiting program (mothers, home visitors, and supervisors/administrators) recognizing their strengths?</a:t>
            </a:r>
          </a:p>
          <a:p>
            <a:pPr marL="514350" indent="-514350">
              <a:buFont typeface="+mj-lt"/>
              <a:buAutoNum type="arabicPeriod"/>
            </a:pPr>
            <a:r>
              <a:rPr lang="en-US" dirty="0" smtClean="0"/>
              <a:t>What influence does a strength-based home visiting program – WV MIHOW – have on enabling women (mothers, home visitors, and supervisors/administrators) to achieve life aspirations in the key areas of family, health, education, employment, and community?</a:t>
            </a:r>
          </a:p>
          <a:p>
            <a:pPr marL="514350" indent="-514350">
              <a:buFont typeface="+mj-lt"/>
              <a:buAutoNum type="arabicPeriod"/>
            </a:pPr>
            <a:r>
              <a:rPr lang="en-US" dirty="0" smtClean="0"/>
              <a:t>In what ways do participants (mothers, home visitors, and supervisors/administrators) perceive themselves as leaders in various areas of their lives?</a:t>
            </a:r>
          </a:p>
          <a:p>
            <a:pPr marL="514350" indent="-514350">
              <a:buFont typeface="+mj-lt"/>
              <a:buAutoNum type="arabicPeriod"/>
            </a:pPr>
            <a:r>
              <a:rPr lang="en-US" dirty="0" smtClean="0"/>
              <a:t>How does servant leadership in a university-community partnership contribute to positive social change for women and their communities?</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5</a:t>
            </a:fld>
            <a:endParaRPr lang="en-US"/>
          </a:p>
        </p:txBody>
      </p:sp>
    </p:spTree>
    <p:extLst>
      <p:ext uri="{BB962C8B-B14F-4D97-AF65-F5344CB8AC3E}">
        <p14:creationId xmlns:p14="http://schemas.microsoft.com/office/powerpoint/2010/main" val="164522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Conceptual Framework: Experience &amp; Knowledge</a:t>
            </a:r>
            <a:endParaRPr lang="en-US" dirty="0"/>
          </a:p>
        </p:txBody>
      </p:sp>
      <p:sp>
        <p:nvSpPr>
          <p:cNvPr id="3" name="Content Placeholder 2"/>
          <p:cNvSpPr>
            <a:spLocks noGrp="1"/>
          </p:cNvSpPr>
          <p:nvPr>
            <p:ph idx="1"/>
          </p:nvPr>
        </p:nvSpPr>
        <p:spPr/>
        <p:txBody>
          <a:bodyPr>
            <a:normAutofit/>
          </a:bodyPr>
          <a:lstStyle/>
          <a:p>
            <a:r>
              <a:rPr lang="en-US" dirty="0" smtClean="0"/>
              <a:t>“Women living in poverty face a double bind – coping with adverse economic impact of poverty and contending with social stigma (Marsh-McDonald &amp; Schroeder, 2012, p. 1).</a:t>
            </a:r>
          </a:p>
          <a:p>
            <a:r>
              <a:rPr lang="en-US" dirty="0" smtClean="0"/>
              <a:t>I am an “insider” </a:t>
            </a:r>
          </a:p>
          <a:p>
            <a:pPr lvl="1"/>
            <a:r>
              <a:rPr lang="en-US" dirty="0" smtClean="0"/>
              <a:t>Exposure to Appalachian culture</a:t>
            </a:r>
          </a:p>
          <a:p>
            <a:pPr lvl="1"/>
            <a:r>
              <a:rPr lang="en-US" dirty="0" smtClean="0"/>
              <a:t>Lived/living through similar experiences</a:t>
            </a:r>
          </a:p>
          <a:p>
            <a:pPr lvl="2"/>
            <a:r>
              <a:rPr lang="en-US" dirty="0" smtClean="0"/>
              <a:t>Childhood poverty</a:t>
            </a:r>
          </a:p>
          <a:p>
            <a:pPr lvl="2"/>
            <a:r>
              <a:rPr lang="en-US" dirty="0" smtClean="0"/>
              <a:t>Pregnancy and motherhood</a:t>
            </a:r>
          </a:p>
          <a:p>
            <a:pPr lvl="2"/>
            <a:r>
              <a:rPr lang="en-US" dirty="0" smtClean="0"/>
              <a:t>Work/family balance</a:t>
            </a:r>
          </a:p>
          <a:p>
            <a:r>
              <a:rPr lang="en-US" dirty="0" smtClean="0"/>
              <a:t>Yet, I am an “outsider”</a:t>
            </a:r>
          </a:p>
          <a:p>
            <a:pPr lvl="2"/>
            <a:endParaRPr lang="en-US" dirty="0" smtClean="0"/>
          </a:p>
          <a:p>
            <a:pPr lvl="2"/>
            <a:endParaRPr lang="en-US" dirty="0" smtClean="0"/>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6</a:t>
            </a:fld>
            <a:endParaRPr lang="en-US"/>
          </a:p>
        </p:txBody>
      </p:sp>
    </p:spTree>
    <p:extLst>
      <p:ext uri="{BB962C8B-B14F-4D97-AF65-F5344CB8AC3E}">
        <p14:creationId xmlns:p14="http://schemas.microsoft.com/office/powerpoint/2010/main" val="1831097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191" y="49995"/>
            <a:ext cx="10515600" cy="1325563"/>
          </a:xfrm>
        </p:spPr>
        <p:txBody>
          <a:bodyPr/>
          <a:lstStyle/>
          <a:p>
            <a:r>
              <a:rPr lang="en-US" dirty="0" smtClean="0"/>
              <a:t>Conceptual Framework: Assumptions</a:t>
            </a:r>
            <a:endParaRPr lang="en-US" dirty="0"/>
          </a:p>
        </p:txBody>
      </p:sp>
      <p:sp>
        <p:nvSpPr>
          <p:cNvPr id="3" name="Content Placeholder 2"/>
          <p:cNvSpPr>
            <a:spLocks noGrp="1"/>
          </p:cNvSpPr>
          <p:nvPr>
            <p:ph idx="1"/>
          </p:nvPr>
        </p:nvSpPr>
        <p:spPr>
          <a:xfrm>
            <a:off x="853699" y="1856621"/>
            <a:ext cx="10515600" cy="4351338"/>
          </a:xfrm>
        </p:spPr>
        <p:txBody>
          <a:bodyPr>
            <a:normAutofit/>
          </a:bodyPr>
          <a:lstStyle/>
          <a:p>
            <a:r>
              <a:rPr lang="en-US" dirty="0" smtClean="0"/>
              <a:t>Disadvantaged families who receive effective interventions as well as resources (both emotional and financial) from federal and state agencies and community organizations are provided opportunities.</a:t>
            </a:r>
          </a:p>
          <a:p>
            <a:r>
              <a:rPr lang="en-US" dirty="0" smtClean="0"/>
              <a:t>Individuals who receive effective interventions such as education and appropriate emotional and financial resources become empowered to succeed in achieving life goals that not only benefit individuals and their families, but society as a whole.</a:t>
            </a:r>
          </a:p>
          <a:p>
            <a:r>
              <a:rPr lang="en-US" dirty="0" smtClean="0"/>
              <a:t>Because women in West Virginia face stubborn disparities in opportunities and outcomes (Hess et al., 2013) and rank last in the nation in terms of achieving progress toward achieving equality in the workplace (Institute for Women’s Policy Research, 2014), it stands to reason that WV women experience oppression and exploitation.</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7</a:t>
            </a:fld>
            <a:endParaRPr lang="en-US"/>
          </a:p>
        </p:txBody>
      </p:sp>
    </p:spTree>
    <p:extLst>
      <p:ext uri="{BB962C8B-B14F-4D97-AF65-F5344CB8AC3E}">
        <p14:creationId xmlns:p14="http://schemas.microsoft.com/office/powerpoint/2010/main" val="695386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Theoretical Framework: Social Justice Feminism &amp;</a:t>
            </a:r>
            <a:r>
              <a:rPr lang="en-US" dirty="0"/>
              <a:t> </a:t>
            </a:r>
            <a:r>
              <a:rPr lang="en-US" dirty="0" smtClean="0"/>
              <a:t>Servant Leadership Philosophy</a:t>
            </a:r>
            <a:endParaRPr lang="en-US" dirty="0"/>
          </a:p>
        </p:txBody>
      </p:sp>
      <p:sp>
        <p:nvSpPr>
          <p:cNvPr id="3" name="Content Placeholder 2"/>
          <p:cNvSpPr>
            <a:spLocks noGrp="1"/>
          </p:cNvSpPr>
          <p:nvPr>
            <p:ph idx="1"/>
          </p:nvPr>
        </p:nvSpPr>
        <p:spPr/>
        <p:txBody>
          <a:bodyPr>
            <a:normAutofit/>
          </a:bodyPr>
          <a:lstStyle/>
          <a:p>
            <a:r>
              <a:rPr lang="en-US" dirty="0" smtClean="0"/>
              <a:t>The goal of </a:t>
            </a:r>
            <a:r>
              <a:rPr lang="en-US" u="sng" dirty="0" smtClean="0"/>
              <a:t>social justice </a:t>
            </a:r>
            <a:r>
              <a:rPr lang="en-US" u="sng" dirty="0"/>
              <a:t>f</a:t>
            </a:r>
            <a:r>
              <a:rPr lang="en-US" u="sng" dirty="0" smtClean="0"/>
              <a:t>eminism </a:t>
            </a:r>
            <a:r>
              <a:rPr lang="en-US" dirty="0" smtClean="0"/>
              <a:t>is </a:t>
            </a:r>
            <a:r>
              <a:rPr lang="en-US" dirty="0"/>
              <a:t>to expose the social reality of the participants of this study in service of promoting social justice for women </a:t>
            </a:r>
          </a:p>
          <a:p>
            <a:r>
              <a:rPr lang="en-US" dirty="0" smtClean="0"/>
              <a:t>The values of </a:t>
            </a:r>
            <a:r>
              <a:rPr lang="en-US" u="sng" dirty="0" smtClean="0"/>
              <a:t>servant </a:t>
            </a:r>
            <a:r>
              <a:rPr lang="en-US" dirty="0" smtClean="0"/>
              <a:t>leadership (Greenleaf</a:t>
            </a:r>
            <a:r>
              <a:rPr lang="en-US" dirty="0" smtClean="0"/>
              <a:t>, 2002) have the underpinnings of critical theory (Bogdan &amp; Biklen, 2007; Glesne, 2011) guided by social justice feminism (Parry, 2014)</a:t>
            </a:r>
          </a:p>
          <a:p>
            <a:pPr lvl="1"/>
            <a:r>
              <a:rPr lang="en-US" dirty="0" smtClean="0"/>
              <a:t>Seek ways to change the material conditions of women’s and other marginalized groups everyday lives </a:t>
            </a:r>
            <a:endParaRPr lang="en-US" dirty="0" smtClean="0"/>
          </a:p>
          <a:p>
            <a:r>
              <a:rPr lang="en-US" dirty="0" smtClean="0"/>
              <a:t>C</a:t>
            </a:r>
            <a:r>
              <a:rPr lang="en-US" dirty="0" smtClean="0"/>
              <a:t>onstructive; </a:t>
            </a:r>
            <a:r>
              <a:rPr lang="en-US" dirty="0" smtClean="0"/>
              <a:t>promote change, improvement, and advancement</a:t>
            </a:r>
          </a:p>
          <a:p>
            <a:endParaRPr lang="en-US" dirty="0" smtClean="0"/>
          </a:p>
          <a:p>
            <a:pPr marL="457200" lvl="1" indent="0">
              <a:buNone/>
            </a:pPr>
            <a:endParaRPr lang="en-US" dirty="0" smtClean="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8</a:t>
            </a:fld>
            <a:endParaRPr lang="en-US"/>
          </a:p>
        </p:txBody>
      </p:sp>
    </p:spTree>
    <p:extLst>
      <p:ext uri="{BB962C8B-B14F-4D97-AF65-F5344CB8AC3E}">
        <p14:creationId xmlns:p14="http://schemas.microsoft.com/office/powerpoint/2010/main" val="1840834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Relevant Literature</a:t>
            </a:r>
            <a:endParaRPr lang="en-US" dirty="0"/>
          </a:p>
        </p:txBody>
      </p:sp>
      <p:sp>
        <p:nvSpPr>
          <p:cNvPr id="3" name="Content Placeholder 2"/>
          <p:cNvSpPr>
            <a:spLocks noGrp="1"/>
          </p:cNvSpPr>
          <p:nvPr>
            <p:ph idx="1"/>
          </p:nvPr>
        </p:nvSpPr>
        <p:spPr/>
        <p:txBody>
          <a:bodyPr>
            <a:normAutofit fontScale="92500"/>
          </a:bodyPr>
          <a:lstStyle/>
          <a:p>
            <a:r>
              <a:rPr lang="en-US" u="sng" dirty="0" smtClean="0"/>
              <a:t>Strength-based </a:t>
            </a:r>
            <a:r>
              <a:rPr lang="en-US" u="sng" dirty="0"/>
              <a:t>approach </a:t>
            </a:r>
            <a:r>
              <a:rPr lang="en-US" dirty="0" smtClean="0"/>
              <a:t>is </a:t>
            </a:r>
            <a:r>
              <a:rPr lang="en-US" dirty="0"/>
              <a:t>a practical framework that increases individuals’ personal and interpersonal power so that they can take relevant and culturally appropriate action to improve their situations (Lee, 2003</a:t>
            </a:r>
            <a:r>
              <a:rPr lang="en-US" dirty="0" smtClean="0"/>
              <a:t>)</a:t>
            </a:r>
          </a:p>
          <a:p>
            <a:pPr lvl="1"/>
            <a:r>
              <a:rPr lang="en-US" dirty="0" smtClean="0"/>
              <a:t>Two major foci (Ennis &amp; West, 2010; Heyne &amp; Anderson, 2012)</a:t>
            </a:r>
          </a:p>
          <a:p>
            <a:pPr lvl="2"/>
            <a:r>
              <a:rPr lang="en-US" dirty="0" smtClean="0"/>
              <a:t>Internal looking: notions of agency – individuals’ abilities to understand and control their actions</a:t>
            </a:r>
          </a:p>
          <a:p>
            <a:pPr lvl="2"/>
            <a:r>
              <a:rPr lang="en-US" dirty="0" smtClean="0"/>
              <a:t>External looking: notions of structure – the way in which individuals are bound by socio-economic, cultural, historical, and political factors</a:t>
            </a:r>
            <a:endParaRPr lang="en-US" dirty="0"/>
          </a:p>
          <a:p>
            <a:r>
              <a:rPr lang="en-US" dirty="0" smtClean="0"/>
              <a:t>The </a:t>
            </a:r>
            <a:r>
              <a:rPr lang="en-US" dirty="0"/>
              <a:t>efficacy of </a:t>
            </a:r>
            <a:r>
              <a:rPr lang="en-US" u="sng" dirty="0"/>
              <a:t>home visiting programs </a:t>
            </a:r>
            <a:r>
              <a:rPr lang="en-US" dirty="0"/>
              <a:t>as a whole cannot be stated, as the literature review of home visiting programs across a wide range of outcomes reveals mixed findings (Avellar &amp; Supplee, 2013; Barnet, Liu, DeVoe, Alperovitz-Bichell, &amp; Duggan, 2007; Filene, Kaminski, Valle, &amp; Cachet, 2013; Olds, 2006; Sweet &amp; </a:t>
            </a:r>
            <a:r>
              <a:rPr lang="en-US" dirty="0" err="1"/>
              <a:t>Applebaum</a:t>
            </a:r>
            <a:r>
              <a:rPr lang="en-US" dirty="0"/>
              <a:t>, 2004)</a:t>
            </a:r>
          </a:p>
          <a:p>
            <a:r>
              <a:rPr lang="en-US" dirty="0"/>
              <a:t>Most literature related to </a:t>
            </a:r>
            <a:r>
              <a:rPr lang="en-US" u="sng" dirty="0"/>
              <a:t>women as leaders </a:t>
            </a:r>
            <a:r>
              <a:rPr lang="en-US" dirty="0"/>
              <a:t>focuses on identifying differences in how women and men lead </a:t>
            </a:r>
            <a:r>
              <a:rPr lang="en-US" dirty="0" smtClean="0"/>
              <a:t>(Chin</a:t>
            </a:r>
            <a:r>
              <a:rPr lang="en-US" dirty="0"/>
              <a:t>, 2004; Greenberg &amp; Sweeney, 2005; Kolb, 1999; </a:t>
            </a:r>
            <a:r>
              <a:rPr lang="en-US" dirty="0" smtClean="0"/>
              <a:t>Page</a:t>
            </a:r>
            <a:r>
              <a:rPr lang="en-US" dirty="0"/>
              <a:t>, </a:t>
            </a:r>
            <a:r>
              <a:rPr lang="en-US" dirty="0" smtClean="0"/>
              <a:t>2011), but largely </a:t>
            </a:r>
            <a:r>
              <a:rPr lang="en-US" dirty="0"/>
              <a:t>absent from the academic discourse on leadership are the  voices and experiences of women </a:t>
            </a:r>
            <a:r>
              <a:rPr lang="en-US" dirty="0" smtClean="0"/>
              <a:t>(</a:t>
            </a:r>
            <a:r>
              <a:rPr lang="en-US" dirty="0"/>
              <a:t>Dahlvig, 2013; Fine, 2009)</a:t>
            </a:r>
          </a:p>
          <a:p>
            <a:endParaRPr lang="en-US" dirty="0"/>
          </a:p>
          <a:p>
            <a:endParaRPr lang="en-US" dirty="0" smtClean="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1EE1-3A67-494F-B272-CE001CE1AEBA}" type="slidenum">
              <a:rPr lang="en-US" smtClean="0"/>
              <a:t>9</a:t>
            </a:fld>
            <a:endParaRPr lang="en-US"/>
          </a:p>
        </p:txBody>
      </p:sp>
    </p:spTree>
    <p:extLst>
      <p:ext uri="{BB962C8B-B14F-4D97-AF65-F5344CB8AC3E}">
        <p14:creationId xmlns:p14="http://schemas.microsoft.com/office/powerpoint/2010/main" val="1029177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722</TotalTime>
  <Words>3279</Words>
  <Application>Microsoft Office PowerPoint</Application>
  <PresentationFormat>Widescreen</PresentationFormat>
  <Paragraphs>191</Paragraphs>
  <Slides>21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Cambria</vt:lpstr>
      <vt:lpstr>Adjacency</vt:lpstr>
      <vt:lpstr>Strength-based Home Visitation: The Leadership Experiences of Rural Appalachian Women</vt:lpstr>
      <vt:lpstr>Introduction</vt:lpstr>
      <vt:lpstr>Problem Statement</vt:lpstr>
      <vt:lpstr>Purpose of Study</vt:lpstr>
      <vt:lpstr>Research Questions</vt:lpstr>
      <vt:lpstr>Conceptual Framework: Experience &amp; Knowledge</vt:lpstr>
      <vt:lpstr>Conceptual Framework: Assumptions</vt:lpstr>
      <vt:lpstr>Theoretical Framework: Social Justice Feminism &amp; Servant Leadership Philosophy</vt:lpstr>
      <vt:lpstr>Relevant Literature</vt:lpstr>
      <vt:lpstr>Research Methods: Design</vt:lpstr>
      <vt:lpstr>Research Methods: Setting</vt:lpstr>
      <vt:lpstr>Research Methods: Participant Selection</vt:lpstr>
      <vt:lpstr>Research Methods: Data Collection</vt:lpstr>
      <vt:lpstr>Research Methods: Data Analysis</vt:lpstr>
      <vt:lpstr>Validity: Procedures to Strengthen</vt:lpstr>
      <vt:lpstr>Validity: How to Avoid Threats</vt:lpstr>
      <vt:lpstr>Strengths and Limitations</vt:lpstr>
      <vt:lpstr>Significance of Study </vt:lpstr>
      <vt:lpstr>Significance of Study</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Strength-based Home Visitation: The Leadership Experiences of Rural Appalachian Women</dc:title>
  <dc:creator>Bialk, Kathy</dc:creator>
  <cp:lastModifiedBy>Bialk, Kathy</cp:lastModifiedBy>
  <cp:revision>137</cp:revision>
  <cp:lastPrinted>2015-08-12T02:16:17Z</cp:lastPrinted>
  <dcterms:created xsi:type="dcterms:W3CDTF">2015-08-06T00:04:27Z</dcterms:created>
  <dcterms:modified xsi:type="dcterms:W3CDTF">2015-08-18T22:18:38Z</dcterms:modified>
</cp:coreProperties>
</file>